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7675" cy="98567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3F45-5593-48A0-BBA3-B64E2698AEA6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8717E-41F3-41BB-861E-14192AD92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DB381-A3A1-471C-8ADE-257D3BCEB223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7D9B-911E-4EC3-818E-06FC9673D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A2F1C-2D6F-4B9A-8B85-7C58C5922B1E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A965C-D208-4D2E-A858-5F6A4A967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277B9-134B-432C-A354-FC9911FC875A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EA383-B5E3-4F7F-9EDA-9DF8B248B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546AC-51C4-4CCB-B047-A12647891502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2B24C-20DD-4405-B954-BCFC50546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621B9-2DA5-4B8D-A7B7-B75547EE6463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5402D-7BF7-4E78-856B-10E357ED7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B16C-90EA-4088-BF55-8A039C93B7E5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9C6E8-6CCD-4910-8EA6-EEECC70E0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782FB-66A7-42B3-BEAC-BD6002E44C7F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38546-CA47-4853-A158-7313BD204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EDB92-BDF8-4ADA-B78C-F8A364C4A7CB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7065E-8E1F-4B1C-A7BA-FB6AAD8FE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09D43-1681-47EF-96DA-FC65175292F9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BD69-2443-4641-84D4-19C8BD331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8294C-865F-4A6A-9F7A-8160D41D2CDE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9357-8A27-433C-8A93-FF3CD96F5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DFC18F-C698-4D72-A524-DEF6B6F9F797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7C8CDD-B1F4-4039-9C92-6C4C7411E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Группа 10"/>
          <p:cNvGrpSpPr>
            <a:grpSpLocks/>
          </p:cNvGrpSpPr>
          <p:nvPr/>
        </p:nvGrpSpPr>
        <p:grpSpPr bwMode="auto">
          <a:xfrm>
            <a:off x="1495425" y="1187450"/>
            <a:ext cx="5062538" cy="3536950"/>
            <a:chOff x="1775764" y="1187187"/>
            <a:chExt cx="5062505" cy="3537957"/>
          </a:xfrm>
        </p:grpSpPr>
        <p:cxnSp>
          <p:nvCxnSpPr>
            <p:cNvPr id="21" name="Прямая со стрелкой 20"/>
            <p:cNvCxnSpPr/>
            <p:nvPr/>
          </p:nvCxnSpPr>
          <p:spPr>
            <a:xfrm flipV="1">
              <a:off x="1883713" y="2435317"/>
              <a:ext cx="528635" cy="530376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4122074" y="2262231"/>
              <a:ext cx="52863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 flipH="1">
              <a:off x="4114137" y="4725144"/>
              <a:ext cx="579433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 flipH="1">
              <a:off x="6206448" y="3178479"/>
              <a:ext cx="604833" cy="1025817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 flipH="1" flipV="1">
              <a:off x="1775764" y="3459547"/>
              <a:ext cx="657221" cy="762217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6233435" y="2279698"/>
              <a:ext cx="604834" cy="759041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 стрелкой 55"/>
            <p:cNvCxnSpPr/>
            <p:nvPr/>
          </p:nvCxnSpPr>
          <p:spPr>
            <a:xfrm>
              <a:off x="5796876" y="2514715"/>
              <a:ext cx="0" cy="162447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>
            <a:xfrm flipH="1" flipV="1">
              <a:off x="4114137" y="4580641"/>
              <a:ext cx="53657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 стрелкой 62"/>
            <p:cNvCxnSpPr/>
            <p:nvPr/>
          </p:nvCxnSpPr>
          <p:spPr>
            <a:xfrm>
              <a:off x="3347379" y="2730676"/>
              <a:ext cx="0" cy="1408514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 стрелкой 65"/>
            <p:cNvCxnSpPr/>
            <p:nvPr/>
          </p:nvCxnSpPr>
          <p:spPr>
            <a:xfrm flipV="1">
              <a:off x="2988606" y="2805311"/>
              <a:ext cx="0" cy="139898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 стрелкой 80"/>
            <p:cNvCxnSpPr/>
            <p:nvPr/>
          </p:nvCxnSpPr>
          <p:spPr>
            <a:xfrm>
              <a:off x="4479259" y="1193539"/>
              <a:ext cx="4762" cy="960711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 стрелкой 81"/>
            <p:cNvCxnSpPr/>
            <p:nvPr/>
          </p:nvCxnSpPr>
          <p:spPr>
            <a:xfrm>
              <a:off x="6496958" y="1190363"/>
              <a:ext cx="14288" cy="1357699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 стрелкой 85"/>
            <p:cNvCxnSpPr/>
            <p:nvPr/>
          </p:nvCxnSpPr>
          <p:spPr>
            <a:xfrm>
              <a:off x="4307810" y="1187187"/>
              <a:ext cx="0" cy="3177492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1411288" y="5437188"/>
            <a:ext cx="1563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- Оплата услуг</a:t>
            </a: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381125" y="5903913"/>
            <a:ext cx="1881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- Электроэнергия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381125" y="6327775"/>
            <a:ext cx="2503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- Утверждение тарифов</a:t>
            </a:r>
          </a:p>
        </p:txBody>
      </p:sp>
      <p:grpSp>
        <p:nvGrpSpPr>
          <p:cNvPr id="13317" name="Группа 9"/>
          <p:cNvGrpSpPr>
            <a:grpSpLocks/>
          </p:cNvGrpSpPr>
          <p:nvPr/>
        </p:nvGrpSpPr>
        <p:grpSpPr bwMode="auto">
          <a:xfrm>
            <a:off x="2179638" y="2009775"/>
            <a:ext cx="1627187" cy="720725"/>
            <a:chOff x="2699640" y="1844824"/>
            <a:chExt cx="1155425" cy="72008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699640" y="1844824"/>
              <a:ext cx="1155425" cy="504373"/>
            </a:xfrm>
            <a:prstGeom prst="roundRec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ТСЖ</a:t>
              </a:r>
              <a:endParaRPr lang="ru-RU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699640" y="2349197"/>
              <a:ext cx="1155425" cy="215707"/>
            </a:xfrm>
            <a:prstGeom prst="roundRec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/>
                <a:t>имущество</a:t>
              </a:r>
              <a:endParaRPr lang="ru-RU" sz="1400" dirty="0"/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4413250" y="2006600"/>
            <a:ext cx="1512888" cy="504825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Энерго</a:t>
            </a:r>
            <a:r>
              <a:rPr lang="ru-RU" dirty="0"/>
              <a:t> Сбыт</a:t>
            </a:r>
            <a:endParaRPr lang="ru-RU" dirty="0"/>
          </a:p>
        </p:txBody>
      </p:sp>
      <p:pic>
        <p:nvPicPr>
          <p:cNvPr id="13319" name="Picture 2" descr="C:\Users\Lyubina_ea\Desktop\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0763" y="5514975"/>
            <a:ext cx="29051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20" name="Группа 21"/>
          <p:cNvGrpSpPr>
            <a:grpSpLocks/>
          </p:cNvGrpSpPr>
          <p:nvPr/>
        </p:nvGrpSpPr>
        <p:grpSpPr bwMode="auto">
          <a:xfrm>
            <a:off x="1020763" y="6359525"/>
            <a:ext cx="336550" cy="368300"/>
            <a:chOff x="1912932" y="2794320"/>
            <a:chExt cx="719542" cy="703675"/>
          </a:xfrm>
        </p:grpSpPr>
        <p:pic>
          <p:nvPicPr>
            <p:cNvPr id="13366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90427" y="2855948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67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12932" y="2794320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321" name="Picture 4" descr="C:\Users\Lyubina_ea\Downloads\cach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6313" y="5899150"/>
            <a:ext cx="3778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4" descr="C:\Users\Lyubina_ea\Downloads\cach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6650" y="3640138"/>
            <a:ext cx="3778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2" descr="C:\Users\Lyubina_ea\Desktop\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5425" y="2628900"/>
            <a:ext cx="23812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2" descr="C:\Users\Lyubina_ea\Desktop\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6350" y="2524125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2" descr="C:\Users\Lyubina_ea\Desktop\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6688" y="2998788"/>
            <a:ext cx="23812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2" descr="C:\Users\Lyubina_ea\Desktop\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4325" y="4271963"/>
            <a:ext cx="23812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2" descr="C:\Users\Lyubina_ea\Desktop\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1100" y="3121025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8" name="TextBox 67"/>
          <p:cNvSpPr txBox="1">
            <a:spLocks noChangeArrowheads="1"/>
          </p:cNvSpPr>
          <p:nvPr/>
        </p:nvSpPr>
        <p:spPr bwMode="auto">
          <a:xfrm>
            <a:off x="3022600" y="3022600"/>
            <a:ext cx="769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C00000"/>
                </a:solidFill>
                <a:latin typeface="Calibri" pitchFamily="34" charset="0"/>
              </a:rPr>
              <a:t>Аренда</a:t>
            </a:r>
          </a:p>
        </p:txBody>
      </p:sp>
      <p:pic>
        <p:nvPicPr>
          <p:cNvPr id="13329" name="Picture 4" descr="C:\Users\Lyubina_ea\Downloads\cach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3838" y="4824413"/>
            <a:ext cx="3778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4" descr="C:\Users\Lyubina_ea\Downloads\cach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3038" y="3827463"/>
            <a:ext cx="3778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8" name="Прямая со стрелкой 77"/>
          <p:cNvCxnSpPr/>
          <p:nvPr/>
        </p:nvCxnSpPr>
        <p:spPr>
          <a:xfrm flipH="1">
            <a:off x="1831975" y="1196975"/>
            <a:ext cx="3175" cy="1317625"/>
          </a:xfrm>
          <a:prstGeom prst="straightConnector1">
            <a:avLst/>
          </a:prstGeom>
          <a:ln w="38100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32" name="Группа 86"/>
          <p:cNvGrpSpPr>
            <a:grpSpLocks/>
          </p:cNvGrpSpPr>
          <p:nvPr/>
        </p:nvGrpSpPr>
        <p:grpSpPr bwMode="auto">
          <a:xfrm>
            <a:off x="5837238" y="1327150"/>
            <a:ext cx="328612" cy="358775"/>
            <a:chOff x="1912932" y="2794320"/>
            <a:chExt cx="719542" cy="703675"/>
          </a:xfrm>
        </p:grpSpPr>
        <p:pic>
          <p:nvPicPr>
            <p:cNvPr id="13364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90427" y="2855948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65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12932" y="2794320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333" name="Группа 89"/>
          <p:cNvGrpSpPr>
            <a:grpSpLocks/>
          </p:cNvGrpSpPr>
          <p:nvPr/>
        </p:nvGrpSpPr>
        <p:grpSpPr bwMode="auto">
          <a:xfrm>
            <a:off x="3649663" y="1295400"/>
            <a:ext cx="327025" cy="360363"/>
            <a:chOff x="1912932" y="2794320"/>
            <a:chExt cx="719542" cy="703675"/>
          </a:xfrm>
        </p:grpSpPr>
        <p:pic>
          <p:nvPicPr>
            <p:cNvPr id="13362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90427" y="2855948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63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12932" y="2794320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334" name="Группа 92"/>
          <p:cNvGrpSpPr>
            <a:grpSpLocks/>
          </p:cNvGrpSpPr>
          <p:nvPr/>
        </p:nvGrpSpPr>
        <p:grpSpPr bwMode="auto">
          <a:xfrm>
            <a:off x="1471613" y="1343025"/>
            <a:ext cx="327025" cy="358775"/>
            <a:chOff x="1912932" y="2794320"/>
            <a:chExt cx="719542" cy="703675"/>
          </a:xfrm>
        </p:grpSpPr>
        <p:pic>
          <p:nvPicPr>
            <p:cNvPr id="13360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90427" y="2855948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61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12932" y="2794320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52" name="Прямая со стрелкой 51"/>
          <p:cNvCxnSpPr/>
          <p:nvPr/>
        </p:nvCxnSpPr>
        <p:spPr>
          <a:xfrm flipH="1">
            <a:off x="1836738" y="1190625"/>
            <a:ext cx="6350" cy="1320800"/>
          </a:xfrm>
          <a:prstGeom prst="straightConnector1">
            <a:avLst/>
          </a:prstGeom>
          <a:ln w="38100">
            <a:solidFill>
              <a:srgbClr val="00B0F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1604963" y="2433638"/>
            <a:ext cx="527050" cy="53340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H="1">
            <a:off x="3832225" y="4724400"/>
            <a:ext cx="579438" cy="0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H="1">
            <a:off x="5926138" y="3178175"/>
            <a:ext cx="604837" cy="1027113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H="1" flipV="1">
            <a:off x="1500188" y="3459163"/>
            <a:ext cx="657225" cy="762000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5948363" y="2276475"/>
            <a:ext cx="611187" cy="763588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5516563" y="2517775"/>
            <a:ext cx="0" cy="162401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3835400" y="4581525"/>
            <a:ext cx="576263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3068638" y="2733675"/>
            <a:ext cx="0" cy="1408113"/>
          </a:xfrm>
          <a:prstGeom prst="straightConnector1">
            <a:avLst/>
          </a:prstGeom>
          <a:ln w="38100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V="1">
            <a:off x="2708275" y="2808288"/>
            <a:ext cx="0" cy="1400175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H="1">
            <a:off x="4029075" y="1160463"/>
            <a:ext cx="0" cy="3200400"/>
          </a:xfrm>
          <a:prstGeom prst="straightConnector1">
            <a:avLst/>
          </a:prstGeom>
          <a:ln w="38100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6216650" y="1193800"/>
            <a:ext cx="15875" cy="1357313"/>
          </a:xfrm>
          <a:prstGeom prst="straightConnector1">
            <a:avLst/>
          </a:prstGeom>
          <a:ln w="38100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152650" y="4221163"/>
            <a:ext cx="1627188" cy="792162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ООО «ПЭСК»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94475" y="2805113"/>
            <a:ext cx="2416175" cy="69215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Электростанция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13250" y="4205288"/>
            <a:ext cx="1512888" cy="808037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Иркутская сетевая компания</a:t>
            </a:r>
            <a:endParaRPr lang="ru-RU" dirty="0"/>
          </a:p>
        </p:txBody>
      </p:sp>
      <p:grpSp>
        <p:nvGrpSpPr>
          <p:cNvPr id="13350" name="Группа 82"/>
          <p:cNvGrpSpPr>
            <a:grpSpLocks/>
          </p:cNvGrpSpPr>
          <p:nvPr/>
        </p:nvGrpSpPr>
        <p:grpSpPr bwMode="auto">
          <a:xfrm>
            <a:off x="4248150" y="1293813"/>
            <a:ext cx="327025" cy="360362"/>
            <a:chOff x="1912932" y="2794320"/>
            <a:chExt cx="719542" cy="703675"/>
          </a:xfrm>
        </p:grpSpPr>
        <p:pic>
          <p:nvPicPr>
            <p:cNvPr id="13358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90427" y="2855948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59" name="Picture 3" descr="C:\Users\Lyubina_ea\Desktop\icon-gdoc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12932" y="2794320"/>
              <a:ext cx="642047" cy="642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351" name="Picture 2" descr="C:\Users\Lyubina_ea\Desktop\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4450" y="1924050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" name="Прямая со стрелкой 57"/>
          <p:cNvCxnSpPr/>
          <p:nvPr/>
        </p:nvCxnSpPr>
        <p:spPr>
          <a:xfrm>
            <a:off x="3830638" y="2262188"/>
            <a:ext cx="541337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/>
          <p:nvPr/>
        </p:nvCxnSpPr>
        <p:spPr>
          <a:xfrm>
            <a:off x="4200525" y="1268413"/>
            <a:ext cx="3175" cy="893762"/>
          </a:xfrm>
          <a:prstGeom prst="straightConnector1">
            <a:avLst/>
          </a:prstGeom>
          <a:ln w="38100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1492250" y="692150"/>
            <a:ext cx="5248275" cy="504825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Служба по тарифам и сборам</a:t>
            </a:r>
            <a:endParaRPr lang="ru-RU" dirty="0"/>
          </a:p>
        </p:txBody>
      </p:sp>
      <p:pic>
        <p:nvPicPr>
          <p:cNvPr id="13355" name="Picture 2" descr="C:\Users\Lyubina_ea\Desktop\---3-colors-included.jpg"/>
          <p:cNvPicPr>
            <a:picLocks noChangeAspect="1" noChangeArrowheads="1"/>
          </p:cNvPicPr>
          <p:nvPr/>
        </p:nvPicPr>
        <p:blipFill>
          <a:blip r:embed="rId6"/>
          <a:srcRect l="230"/>
          <a:stretch>
            <a:fillRect/>
          </a:stretch>
        </p:blipFill>
        <p:spPr bwMode="auto">
          <a:xfrm>
            <a:off x="6630988" y="2879725"/>
            <a:ext cx="6604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кругленный прямоугольник 16"/>
          <p:cNvSpPr/>
          <p:nvPr/>
        </p:nvSpPr>
        <p:spPr>
          <a:xfrm>
            <a:off x="120650" y="2808288"/>
            <a:ext cx="1422400" cy="692150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Клиент   </a:t>
            </a:r>
            <a:endParaRPr lang="ru-RU" dirty="0"/>
          </a:p>
        </p:txBody>
      </p:sp>
      <p:pic>
        <p:nvPicPr>
          <p:cNvPr id="13357" name="Picture 2" descr="C:\Users\Lyubina_ea\Desktop\Office Customer Male Light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2919413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188" y="333375"/>
          <a:ext cx="7848600" cy="6011863"/>
        </p:xfrm>
        <a:graphic>
          <a:graphicData uri="http://schemas.openxmlformats.org/drawingml/2006/table">
            <a:tbl>
              <a:tblPr/>
              <a:tblGrid>
                <a:gridCol w="845264"/>
                <a:gridCol w="1750902"/>
                <a:gridCol w="1750902"/>
                <a:gridCol w="1750902"/>
                <a:gridCol w="1750902"/>
              </a:tblGrid>
              <a:tr h="26543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600" b="1" i="1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Оценка </a:t>
                      </a:r>
                      <a:r>
                        <a:rPr lang="ru-RU" sz="16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экономической эффективности создания ПЭСК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911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тыс. рублей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без ПЭСК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 ПЭСК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086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услуги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аренда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доход ТСЖ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66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2006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447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66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2007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8 772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66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2008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027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2009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5 001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387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387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-608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15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745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763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15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080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323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064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18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544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011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18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008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022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ru-RU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597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0912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факт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84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745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972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</a:t>
                      </a:r>
                      <a:r>
                        <a:rPr lang="ru-RU" sz="1200" b="1" i="1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</a:t>
                      </a:r>
                      <a:r>
                        <a:rPr lang="ru-RU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773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17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754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856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ru-RU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19 000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138 872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27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745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028   </a:t>
                      </a: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sng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283   </a:t>
                      </a:r>
                      <a:endParaRPr lang="ru-RU" sz="1200" b="1" i="1" u="sng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68911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1169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затраты на содержание  и обслуживание сетей в год без ПЭСК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10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844   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866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затраты на содержание  и обслуживание сетей в год с ПЭСК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- 1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   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911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sng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экономия расходов в год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sng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ru-RU" sz="1200" b="1" i="0" u="sng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9 </a:t>
                      </a:r>
                      <a:r>
                        <a:rPr lang="ru-RU" sz="12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715   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866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1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примечание: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положительное сальдо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 год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ru-RU" sz="1200" b="1" i="1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 </a:t>
                      </a:r>
                      <a:r>
                        <a:rPr lang="ru-RU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597   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9344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окупаемость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  </a:t>
                      </a:r>
                      <a:r>
                        <a:rPr lang="ru-RU" sz="1200" b="1" i="1" u="sng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283   </a:t>
                      </a:r>
                      <a:endParaRPr lang="ru-RU" sz="1200" b="1" i="1" u="sng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19" marR="6319" marT="6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182</Words>
  <Application>Microsoft Office PowerPoint</Application>
  <PresentationFormat>Экран (4:3)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Calibri</vt:lpstr>
      <vt:lpstr>Arial</vt:lpstr>
      <vt:lpstr>Тема Office</vt:lpstr>
      <vt:lpstr>Слайд 1</vt:lpstr>
      <vt:lpstr>Слайд 2</vt:lpstr>
    </vt:vector>
  </TitlesOfParts>
  <Company>ОАО Иркутскгипродорнии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Любина Елена Александровна</dc:creator>
  <cp:lastModifiedBy>Admin</cp:lastModifiedBy>
  <cp:revision>29</cp:revision>
  <cp:lastPrinted>2015-03-24T03:52:51Z</cp:lastPrinted>
  <dcterms:created xsi:type="dcterms:W3CDTF">2015-03-23T07:58:40Z</dcterms:created>
  <dcterms:modified xsi:type="dcterms:W3CDTF">2015-03-31T04:48:35Z</dcterms:modified>
</cp:coreProperties>
</file>